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82" r:id="rId23"/>
    <p:sldId id="279" r:id="rId24"/>
    <p:sldId id="280" r:id="rId25"/>
    <p:sldId id="277" r:id="rId26"/>
    <p:sldId id="283" r:id="rId27"/>
    <p:sldId id="284" r:id="rId28"/>
    <p:sldId id="281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60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DCCA3-B044-47B8-9E60-CCF4A2E85FAA}" type="datetimeFigureOut">
              <a:rPr lang="en-US" smtClean="0"/>
              <a:pPr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17CE1-16BF-4206-BBAE-0244557B94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Palatino Linotype" pitchFamily="18" charset="0"/>
              </a:rPr>
              <a:t>Monoclonal antibodies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latin typeface="Palatino Linotype" pitchFamily="18" charset="0"/>
              </a:rPr>
              <a:t>Presence and production of antibodies</a:t>
            </a:r>
            <a:br>
              <a:rPr lang="en-US" sz="3200" b="1" dirty="0">
                <a:latin typeface="Palatino Linotype" pitchFamily="18" charset="0"/>
              </a:rPr>
            </a:b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The daily production of antibodies in an adult human organism is about 2 to 3 grams.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Almost two-thirds of it are antibodies called </a:t>
            </a:r>
            <a:r>
              <a:rPr lang="en-US" b="1" dirty="0" err="1">
                <a:solidFill>
                  <a:srgbClr val="FF0000"/>
                </a:solidFill>
                <a:latin typeface="Palatino Linotype" pitchFamily="18" charset="0"/>
              </a:rPr>
              <a:t>IgA</a:t>
            </a:r>
            <a:r>
              <a:rPr lang="en-US" dirty="0">
                <a:latin typeface="Palatino Linotype" pitchFamily="18" charset="0"/>
              </a:rPr>
              <a:t>, produced by activated B lymphocytes and plasma cells in the walls of the gastrointestinal and respiratory tracts, and reach the lumen of these organs through active transport.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In the circulation, the most abundant antibodies are called </a:t>
            </a:r>
            <a:r>
              <a:rPr lang="en-US" b="1" dirty="0" err="1">
                <a:solidFill>
                  <a:srgbClr val="FF0000"/>
                </a:solidFill>
                <a:latin typeface="Palatino Linotype" pitchFamily="18" charset="0"/>
              </a:rPr>
              <a:t>IgG</a:t>
            </a:r>
            <a:r>
              <a:rPr lang="en-US" dirty="0">
                <a:latin typeface="Palatino Linotype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Palatino Linotype" pitchFamily="18" charset="0"/>
              </a:rPr>
              <a:t>Structure of antibody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5334000" cy="5791200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Palatino Linotype" pitchFamily="18" charset="0"/>
              </a:rPr>
              <a:t>An antibody molecule has a </a:t>
            </a:r>
            <a:r>
              <a:rPr lang="en-US" b="1" dirty="0">
                <a:latin typeface="Palatino Linotype" pitchFamily="18" charset="0"/>
              </a:rPr>
              <a:t>symmetrical basic structure</a:t>
            </a:r>
          </a:p>
          <a:p>
            <a:endParaRPr lang="en-US" b="1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It has </a:t>
            </a:r>
            <a:r>
              <a:rPr lang="en-US" b="1" dirty="0">
                <a:latin typeface="Palatino Linotype" pitchFamily="18" charset="0"/>
              </a:rPr>
              <a:t>two identical light </a:t>
            </a:r>
            <a:r>
              <a:rPr lang="en-US" dirty="0">
                <a:latin typeface="Palatino Linotype" pitchFamily="18" charset="0"/>
              </a:rPr>
              <a:t>and </a:t>
            </a:r>
            <a:r>
              <a:rPr lang="en-US" b="1" dirty="0">
                <a:latin typeface="Palatino Linotype" pitchFamily="18" charset="0"/>
              </a:rPr>
              <a:t>two heavy chains</a:t>
            </a:r>
            <a:r>
              <a:rPr lang="en-US" dirty="0">
                <a:latin typeface="Palatino Linotype" pitchFamily="18" charset="0"/>
              </a:rPr>
              <a:t>. </a:t>
            </a:r>
          </a:p>
          <a:p>
            <a:endParaRPr lang="en-US" dirty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Both heavy and light chains have amino-terminal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variable (V)</a:t>
            </a:r>
            <a:r>
              <a:rPr lang="en-US" dirty="0">
                <a:latin typeface="Palatino Linotype" pitchFamily="18" charset="0"/>
              </a:rPr>
              <a:t> regions involved in antigen recognition and </a:t>
            </a:r>
            <a:r>
              <a:rPr lang="en-US" dirty="0" err="1">
                <a:latin typeface="Palatino Linotype" pitchFamily="18" charset="0"/>
              </a:rPr>
              <a:t>carboxy</a:t>
            </a:r>
            <a:r>
              <a:rPr lang="en-US" dirty="0">
                <a:latin typeface="Palatino Linotype" pitchFamily="18" charset="0"/>
              </a:rPr>
              <a:t>-terminal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constant (C)</a:t>
            </a:r>
            <a:r>
              <a:rPr lang="en-US" dirty="0">
                <a:latin typeface="Palatino Linotype" pitchFamily="18" charset="0"/>
              </a:rPr>
              <a:t> regions.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C regions </a:t>
            </a:r>
            <a:r>
              <a:rPr lang="en-US" dirty="0">
                <a:latin typeface="Palatino Linotype" pitchFamily="18" charset="0"/>
              </a:rPr>
              <a:t>of heavy chains bind to </a:t>
            </a:r>
            <a:r>
              <a:rPr lang="en-US" dirty="0" err="1">
                <a:solidFill>
                  <a:srgbClr val="FF0000"/>
                </a:solidFill>
                <a:latin typeface="Palatino Linotype" pitchFamily="18" charset="0"/>
              </a:rPr>
              <a:t>effector</a:t>
            </a:r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 molecules </a:t>
            </a:r>
            <a:r>
              <a:rPr lang="en-US" dirty="0">
                <a:latin typeface="Palatino Linotype" pitchFamily="18" charset="0"/>
              </a:rPr>
              <a:t>and </a:t>
            </a:r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cells</a:t>
            </a:r>
            <a:r>
              <a:rPr lang="en-US" dirty="0">
                <a:latin typeface="Palatino Linotype" pitchFamily="18" charset="0"/>
              </a:rPr>
              <a:t> of the immune system and </a:t>
            </a:r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participate in the </a:t>
            </a:r>
            <a:r>
              <a:rPr lang="en-US" dirty="0" err="1">
                <a:solidFill>
                  <a:srgbClr val="FF0000"/>
                </a:solidFill>
                <a:latin typeface="Palatino Linotype" pitchFamily="18" charset="0"/>
              </a:rPr>
              <a:t>effector</a:t>
            </a:r>
            <a:r>
              <a:rPr lang="en-US" dirty="0">
                <a:solidFill>
                  <a:srgbClr val="FF0000"/>
                </a:solidFill>
                <a:latin typeface="Palatino Linotype" pitchFamily="18" charset="0"/>
              </a:rPr>
              <a:t> function of antibodies</a:t>
            </a:r>
            <a:r>
              <a:rPr lang="en-US" dirty="0">
                <a:latin typeface="Palatino Linotype" pitchFamily="18" charset="0"/>
              </a:rPr>
              <a:t>. </a:t>
            </a:r>
          </a:p>
          <a:p>
            <a:endParaRPr lang="en-US" dirty="0">
              <a:latin typeface="Palatino Linotyp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295400"/>
            <a:ext cx="34956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Palatino Linotype" pitchFamily="18" charset="0"/>
              </a:rPr>
              <a:t>Structure of antibody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4800600" cy="5211763"/>
          </a:xfrm>
        </p:spPr>
        <p:txBody>
          <a:bodyPr>
            <a:normAutofit fontScale="70000" lnSpcReduction="20000"/>
          </a:bodyPr>
          <a:lstStyle/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The V region of the heavy chains consists of one </a:t>
            </a:r>
            <a:r>
              <a:rPr lang="en-US" dirty="0" err="1">
                <a:latin typeface="Palatino Linotype" pitchFamily="18" charset="0"/>
              </a:rPr>
              <a:t>Ig</a:t>
            </a:r>
            <a:r>
              <a:rPr lang="en-US" dirty="0">
                <a:latin typeface="Palatino Linotype" pitchFamily="18" charset="0"/>
              </a:rPr>
              <a:t> domain, and the C region of three or four.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Both the V and C regions of the light chains consist of one </a:t>
            </a:r>
            <a:r>
              <a:rPr lang="en-US" dirty="0" err="1">
                <a:latin typeface="Palatino Linotype" pitchFamily="18" charset="0"/>
              </a:rPr>
              <a:t>Ig</a:t>
            </a:r>
            <a:r>
              <a:rPr lang="en-US" dirty="0">
                <a:latin typeface="Palatino Linotype" pitchFamily="18" charset="0"/>
              </a:rPr>
              <a:t> domain each.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One V region each of the light and heavy chains form the antibody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binding site</a:t>
            </a:r>
            <a:r>
              <a:rPr lang="en-US" dirty="0">
                <a:latin typeface="Palatino Linotype" pitchFamily="18" charset="0"/>
              </a:rPr>
              <a:t>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Since antibodies have two light and heavy chains in their basic structure, they also have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two sites for antigen binding</a:t>
            </a:r>
            <a:r>
              <a:rPr lang="en-US" dirty="0">
                <a:latin typeface="Palatino Linotype" pitchFamily="18" charset="0"/>
              </a:rPr>
              <a:t>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295400"/>
            <a:ext cx="34956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Palatino Linotype" pitchFamily="18" charset="0"/>
              </a:rPr>
              <a:t>Structure of antibody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5334000" cy="5715000"/>
          </a:xfrm>
        </p:spPr>
        <p:txBody>
          <a:bodyPr>
            <a:normAutofit fontScale="70000" lnSpcReduction="20000"/>
          </a:bodyPr>
          <a:lstStyle/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The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functional diversity </a:t>
            </a:r>
            <a:r>
              <a:rPr lang="en-US" dirty="0">
                <a:latin typeface="Palatino Linotype" pitchFamily="18" charset="0"/>
              </a:rPr>
              <a:t>of antibody regions was first investigated experimentally by Rodney Porter.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He split the antibodies at the level of the joint region with </a:t>
            </a:r>
            <a:r>
              <a:rPr lang="en-US" dirty="0" err="1">
                <a:latin typeface="Palatino Linotype" pitchFamily="18" charset="0"/>
              </a:rPr>
              <a:t>proteolytic</a:t>
            </a:r>
            <a:r>
              <a:rPr lang="en-US" dirty="0">
                <a:latin typeface="Palatino Linotype" pitchFamily="18" charset="0"/>
              </a:rPr>
              <a:t> enzymes.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Antibody parts consisting of a light chain and a V and a heavy C region retain the ability to bind antigens and are called </a:t>
            </a:r>
            <a:r>
              <a:rPr lang="en-US" b="1" dirty="0" err="1">
                <a:solidFill>
                  <a:srgbClr val="FF0000"/>
                </a:solidFill>
                <a:latin typeface="Palatino Linotype" pitchFamily="18" charset="0"/>
              </a:rPr>
              <a:t>Fab</a:t>
            </a:r>
            <a:r>
              <a:rPr lang="en-US" dirty="0">
                <a:latin typeface="Palatino Linotype" pitchFamily="18" charset="0"/>
              </a:rPr>
              <a:t> (fragments that bind antigens). The residues of the antibody molecule (2 or 3 K regions of the heavy chains) are called </a:t>
            </a:r>
            <a:r>
              <a:rPr lang="en-US" b="1" dirty="0" err="1">
                <a:solidFill>
                  <a:srgbClr val="FF0000"/>
                </a:solidFill>
                <a:latin typeface="Palatino Linotype" pitchFamily="18" charset="0"/>
              </a:rPr>
              <a:t>Fc</a:t>
            </a:r>
            <a:r>
              <a:rPr lang="en-US" dirty="0">
                <a:latin typeface="Palatino Linotype" pitchFamily="18" charset="0"/>
              </a:rPr>
              <a:t> (fragments that crystallize).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295400"/>
            <a:ext cx="34956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Structure of the variable region</a:t>
            </a:r>
            <a:br>
              <a:rPr lang="en-US" b="1" dirty="0">
                <a:latin typeface="Palatino Linotype" pitchFamily="18" charset="0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4495800" cy="5287963"/>
          </a:xfrm>
        </p:spPr>
        <p:txBody>
          <a:bodyPr>
            <a:normAutofit fontScale="85000" lnSpcReduction="20000"/>
          </a:bodyPr>
          <a:lstStyle/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diversity comes from three short stretches each in the V regions of the light and heavy chains.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These stretches are known as </a:t>
            </a:r>
            <a:r>
              <a:rPr lang="en-US" b="1" dirty="0" err="1">
                <a:solidFill>
                  <a:srgbClr val="FF0000"/>
                </a:solidFill>
                <a:latin typeface="Palatino Linotype" pitchFamily="18" charset="0"/>
              </a:rPr>
              <a:t>hypervariable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 segments</a:t>
            </a:r>
            <a:r>
              <a:rPr lang="en-US" dirty="0">
                <a:latin typeface="Palatino Linotype" pitchFamily="18" charset="0"/>
              </a:rPr>
              <a:t> and are about 10 amino acids long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 The segments together form the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antigen-binding surface</a:t>
            </a:r>
            <a:r>
              <a:rPr lang="en-US" dirty="0">
                <a:latin typeface="Palatino Linotype" pitchFamily="18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0574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The structure of the constant region</a:t>
            </a:r>
            <a:br>
              <a:rPr lang="en-US" b="1" dirty="0">
                <a:latin typeface="Palatino Linotype" pitchFamily="18" charset="0"/>
              </a:rPr>
            </a:br>
            <a:endParaRPr lang="en-US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>
                <a:latin typeface="Palatino Linotype" pitchFamily="18" charset="0"/>
              </a:rPr>
              <a:t>Based on the structural difference of the C region of heavy chains, antibody molecules can be divided into different classes and subclasses. 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>
                <a:latin typeface="Palatino Linotype" pitchFamily="18" charset="0"/>
              </a:rPr>
              <a:t>Antibody </a:t>
            </a:r>
            <a:r>
              <a:rPr lang="en-US" sz="2000" dirty="0" err="1">
                <a:latin typeface="Palatino Linotype" pitchFamily="18" charset="0"/>
              </a:rPr>
              <a:t>isotype</a:t>
            </a:r>
            <a:r>
              <a:rPr lang="en-US" sz="2000" dirty="0">
                <a:latin typeface="Palatino Linotype" pitchFamily="18" charset="0"/>
              </a:rPr>
              <a:t> classes are named </a:t>
            </a:r>
            <a:r>
              <a:rPr lang="en-US" sz="2000" b="1" dirty="0" err="1">
                <a:latin typeface="Palatino Linotype" pitchFamily="18" charset="0"/>
              </a:rPr>
              <a:t>IgA</a:t>
            </a:r>
            <a:r>
              <a:rPr lang="en-US" sz="2000" b="1" dirty="0">
                <a:latin typeface="Palatino Linotype" pitchFamily="18" charset="0"/>
              </a:rPr>
              <a:t>, </a:t>
            </a:r>
            <a:r>
              <a:rPr lang="en-US" sz="2000" b="1" dirty="0" err="1">
                <a:latin typeface="Palatino Linotype" pitchFamily="18" charset="0"/>
              </a:rPr>
              <a:t>IgD</a:t>
            </a:r>
            <a:r>
              <a:rPr lang="en-US" sz="2000" b="1" dirty="0">
                <a:latin typeface="Palatino Linotype" pitchFamily="18" charset="0"/>
              </a:rPr>
              <a:t>, </a:t>
            </a:r>
            <a:r>
              <a:rPr lang="en-US" sz="2000" b="1" dirty="0" err="1">
                <a:latin typeface="Palatino Linotype" pitchFamily="18" charset="0"/>
              </a:rPr>
              <a:t>IgE</a:t>
            </a:r>
            <a:r>
              <a:rPr lang="en-US" sz="2000" b="1" dirty="0">
                <a:latin typeface="Palatino Linotype" pitchFamily="18" charset="0"/>
              </a:rPr>
              <a:t>, </a:t>
            </a:r>
            <a:r>
              <a:rPr lang="en-US" sz="2000" b="1" dirty="0" err="1">
                <a:latin typeface="Palatino Linotype" pitchFamily="18" charset="0"/>
              </a:rPr>
              <a:t>IgG</a:t>
            </a:r>
            <a:r>
              <a:rPr lang="en-US" sz="2000" b="1" dirty="0">
                <a:latin typeface="Palatino Linotype" pitchFamily="18" charset="0"/>
              </a:rPr>
              <a:t> </a:t>
            </a:r>
            <a:r>
              <a:rPr lang="en-US" sz="2000" dirty="0">
                <a:latin typeface="Palatino Linotype" pitchFamily="18" charset="0"/>
              </a:rPr>
              <a:t>and</a:t>
            </a:r>
            <a:r>
              <a:rPr lang="en-US" sz="2000" b="1" dirty="0">
                <a:latin typeface="Palatino Linotype" pitchFamily="18" charset="0"/>
              </a:rPr>
              <a:t> </a:t>
            </a:r>
            <a:r>
              <a:rPr lang="en-US" sz="2000" b="1" dirty="0" err="1">
                <a:latin typeface="Palatino Linotype" pitchFamily="18" charset="0"/>
              </a:rPr>
              <a:t>IgM</a:t>
            </a:r>
            <a:r>
              <a:rPr lang="en-US" sz="2000" dirty="0">
                <a:latin typeface="Palatino Linotype" pitchFamily="18" charset="0"/>
              </a:rPr>
              <a:t>. 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b="1" dirty="0">
                <a:latin typeface="Palatino Linotype" pitchFamily="18" charset="0"/>
              </a:rPr>
              <a:t>Different classes </a:t>
            </a:r>
            <a:r>
              <a:rPr lang="en-US" sz="2000" dirty="0">
                <a:latin typeface="Palatino Linotype" pitchFamily="18" charset="0"/>
              </a:rPr>
              <a:t>and subclasses of antibodies have </a:t>
            </a:r>
            <a:r>
              <a:rPr lang="en-US" sz="2000" b="1" dirty="0">
                <a:latin typeface="Palatino Linotype" pitchFamily="18" charset="0"/>
              </a:rPr>
              <a:t>different </a:t>
            </a:r>
            <a:r>
              <a:rPr lang="en-US" sz="2000" b="1" dirty="0" err="1">
                <a:latin typeface="Palatino Linotype" pitchFamily="18" charset="0"/>
              </a:rPr>
              <a:t>effector</a:t>
            </a:r>
            <a:r>
              <a:rPr lang="en-US" sz="2000" b="1" dirty="0">
                <a:latin typeface="Palatino Linotype" pitchFamily="18" charset="0"/>
              </a:rPr>
              <a:t> functions</a:t>
            </a:r>
            <a:r>
              <a:rPr lang="en-US" sz="2000" dirty="0">
                <a:latin typeface="Palatino Linotype" pitchFamily="18" charset="0"/>
              </a:rPr>
              <a:t>. 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>
                <a:latin typeface="Palatino Linotype" pitchFamily="18" charset="0"/>
              </a:rPr>
              <a:t>They </a:t>
            </a:r>
            <a:r>
              <a:rPr lang="en-US" sz="2000" b="1" dirty="0">
                <a:latin typeface="Palatino Linotype" pitchFamily="18" charset="0"/>
              </a:rPr>
              <a:t>differ in the C regions</a:t>
            </a:r>
            <a:r>
              <a:rPr lang="en-US" sz="2000" dirty="0">
                <a:latin typeface="Palatino Linotype" pitchFamily="18" charset="0"/>
              </a:rPr>
              <a:t>, and thus also in the objects to which they bind and which </a:t>
            </a:r>
            <a:r>
              <a:rPr lang="en-US" sz="2000" dirty="0" err="1">
                <a:latin typeface="Palatino Linotype" pitchFamily="18" charset="0"/>
              </a:rPr>
              <a:t>effector</a:t>
            </a:r>
            <a:r>
              <a:rPr lang="en-US" sz="2000" dirty="0">
                <a:latin typeface="Palatino Linotype" pitchFamily="18" charset="0"/>
              </a:rPr>
              <a:t> functions they perform. 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The structure of the constant region</a:t>
            </a:r>
            <a:br>
              <a:rPr lang="en-US" b="1" dirty="0">
                <a:latin typeface="Palatino Linotype" pitchFamily="18" charset="0"/>
              </a:rPr>
            </a:br>
            <a:endParaRPr lang="en-US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000" dirty="0">
              <a:latin typeface="Palatino Linotype" pitchFamily="18" charset="0"/>
            </a:endParaRP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>
                <a:latin typeface="Palatino Linotype" pitchFamily="18" charset="0"/>
              </a:rPr>
              <a:t>Antibody molecules are </a:t>
            </a:r>
            <a:r>
              <a:rPr lang="en-US" sz="2000" b="1" dirty="0">
                <a:latin typeface="Palatino Linotype" pitchFamily="18" charset="0"/>
              </a:rPr>
              <a:t>flexible</a:t>
            </a:r>
            <a:r>
              <a:rPr lang="en-US" sz="2000" dirty="0">
                <a:latin typeface="Palatino Linotype" pitchFamily="18" charset="0"/>
              </a:rPr>
              <a:t>, which allows them to bind multiple spatially differently distributed antigens. 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>
                <a:latin typeface="Palatino Linotype" pitchFamily="18" charset="0"/>
              </a:rPr>
              <a:t>The flexibility comes from the </a:t>
            </a:r>
            <a:r>
              <a:rPr lang="en-US" sz="2000" b="1" dirty="0">
                <a:latin typeface="Palatino Linotype" pitchFamily="18" charset="0"/>
              </a:rPr>
              <a:t>hinge region </a:t>
            </a:r>
            <a:r>
              <a:rPr lang="en-US" sz="2000" dirty="0">
                <a:latin typeface="Palatino Linotype" pitchFamily="18" charset="0"/>
              </a:rPr>
              <a:t>located between the first and second C domains of the heavy chains.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b="1" dirty="0">
                <a:latin typeface="Palatino Linotype" pitchFamily="18" charset="0"/>
              </a:rPr>
              <a:t>Secreted and surface membrane-bound antibodies differ </a:t>
            </a:r>
            <a:r>
              <a:rPr lang="en-US" sz="2000" dirty="0">
                <a:latin typeface="Palatino Linotype" pitchFamily="18" charset="0"/>
              </a:rPr>
              <a:t>from each other in the antibody sequences at the </a:t>
            </a:r>
            <a:r>
              <a:rPr lang="en-US" sz="2000" dirty="0" err="1">
                <a:latin typeface="Palatino Linotype" pitchFamily="18" charset="0"/>
              </a:rPr>
              <a:t>carboxy</a:t>
            </a:r>
            <a:r>
              <a:rPr lang="en-US" sz="2000" dirty="0">
                <a:latin typeface="Palatino Linotype" pitchFamily="18" charset="0"/>
              </a:rPr>
              <a:t>-terminal end of the heavy chains. </a:t>
            </a:r>
            <a:r>
              <a:rPr lang="en-US" sz="2000" b="1" dirty="0">
                <a:latin typeface="Palatino Linotype" pitchFamily="18" charset="0"/>
              </a:rPr>
              <a:t>Secreted antibodies </a:t>
            </a:r>
            <a:r>
              <a:rPr lang="en-US" sz="2000" dirty="0">
                <a:latin typeface="Palatino Linotype" pitchFamily="18" charset="0"/>
              </a:rPr>
              <a:t>have a </a:t>
            </a:r>
            <a:r>
              <a:rPr lang="en-US" sz="2000" b="1" dirty="0">
                <a:latin typeface="Palatino Linotype" pitchFamily="18" charset="0"/>
              </a:rPr>
              <a:t>hydrophilic</a:t>
            </a:r>
            <a:r>
              <a:rPr lang="en-US" sz="2000" dirty="0">
                <a:latin typeface="Palatino Linotype" pitchFamily="18" charset="0"/>
              </a:rPr>
              <a:t>, while </a:t>
            </a:r>
            <a:r>
              <a:rPr lang="en-US" sz="2000" b="1" dirty="0">
                <a:latin typeface="Palatino Linotype" pitchFamily="18" charset="0"/>
              </a:rPr>
              <a:t>membrane antibodies</a:t>
            </a:r>
            <a:r>
              <a:rPr lang="en-US" sz="2000" dirty="0">
                <a:latin typeface="Palatino Linotype" pitchFamily="18" charset="0"/>
              </a:rPr>
              <a:t> have a </a:t>
            </a:r>
            <a:r>
              <a:rPr lang="en-US" sz="2000" b="1" dirty="0">
                <a:latin typeface="Palatino Linotype" pitchFamily="18" charset="0"/>
              </a:rPr>
              <a:t>hydrophobic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transmembrane</a:t>
            </a:r>
            <a:r>
              <a:rPr lang="en-US" sz="2000" dirty="0">
                <a:latin typeface="Palatino Linotype" pitchFamily="18" charset="0"/>
              </a:rPr>
              <a:t> end.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2400"/>
            <a:ext cx="6324600" cy="647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Antigen</a:t>
            </a:r>
            <a:br>
              <a:rPr lang="en-US" b="1" dirty="0">
                <a:latin typeface="Palatino Linotype" pitchFamily="18" charset="0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Any substance that can be specifically recognized by our immune system is called an </a:t>
            </a:r>
            <a:r>
              <a:rPr lang="en-US" b="1" dirty="0">
                <a:latin typeface="Palatino Linotype" pitchFamily="18" charset="0"/>
              </a:rPr>
              <a:t>antigen</a:t>
            </a:r>
          </a:p>
          <a:p>
            <a:endParaRPr lang="en-US" b="1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Antibodies </a:t>
            </a:r>
            <a:r>
              <a:rPr lang="en-US" b="1" dirty="0">
                <a:latin typeface="Palatino Linotype" pitchFamily="18" charset="0"/>
              </a:rPr>
              <a:t>recognize almost all types of biological molecules</a:t>
            </a:r>
            <a:r>
              <a:rPr lang="en-US" dirty="0">
                <a:latin typeface="Palatino Linotype" pitchFamily="18" charset="0"/>
              </a:rPr>
              <a:t> as antigens, unlike T lymphocytes, which recognize mostly peptides.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Antigen binds to the antigen binding site on antibodies or T cell receptor by non-covalent reversible bonds.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Antibodies bind to a part of an antigen's macromolecule called an </a:t>
            </a:r>
            <a:r>
              <a:rPr lang="en-US" b="1" dirty="0" err="1">
                <a:solidFill>
                  <a:srgbClr val="FF0000"/>
                </a:solidFill>
                <a:latin typeface="Palatino Linotype" pitchFamily="18" charset="0"/>
              </a:rPr>
              <a:t>epitope</a:t>
            </a:r>
            <a:r>
              <a:rPr lang="en-US" dirty="0">
                <a:latin typeface="Palatino Linotype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>
                <a:latin typeface="Palatino Linotype" pitchFamily="18" charset="0"/>
              </a:rPr>
              <a:t>Polyclonal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In the immune response to one antigen in the plasma, there is a mixture of different antibodies produced by various clones of B lymphocytes in response to different parts (</a:t>
            </a:r>
            <a:r>
              <a:rPr lang="en-US" dirty="0" err="1">
                <a:latin typeface="Palatino Linotype" pitchFamily="18" charset="0"/>
              </a:rPr>
              <a:t>epitopes</a:t>
            </a:r>
            <a:r>
              <a:rPr lang="en-US" dirty="0">
                <a:latin typeface="Palatino Linotype" pitchFamily="18" charset="0"/>
              </a:rPr>
              <a:t>) of the antigen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Palatino Linotype" pitchFamily="18" charset="0"/>
              </a:rPr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What are monoclonal antibodies?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What is the purpose of monoclonal antibodies?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Palatino Linotype" pitchFamily="18" charset="0"/>
              </a:rPr>
              <a:t>Monoclonal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Patients with </a:t>
            </a:r>
            <a:r>
              <a:rPr lang="en-US" b="1" dirty="0">
                <a:latin typeface="Palatino Linotype" pitchFamily="18" charset="0"/>
              </a:rPr>
              <a:t>multiple myeloma</a:t>
            </a:r>
            <a:r>
              <a:rPr lang="en-US" dirty="0">
                <a:latin typeface="Palatino Linotype" pitchFamily="18" charset="0"/>
              </a:rPr>
              <a:t>, a monoclonal plasma cell tumor, produce large amounts of biochemically identical antibodies</a:t>
            </a:r>
          </a:p>
          <a:p>
            <a:r>
              <a:rPr lang="en-US" dirty="0">
                <a:latin typeface="Palatino Linotype" pitchFamily="18" charset="0"/>
              </a:rPr>
              <a:t> Antibodies produced by </a:t>
            </a:r>
            <a:r>
              <a:rPr lang="en-US" dirty="0" err="1">
                <a:latin typeface="Palatino Linotype" pitchFamily="18" charset="0"/>
              </a:rPr>
              <a:t>neoplastic</a:t>
            </a:r>
            <a:r>
              <a:rPr lang="en-US" dirty="0">
                <a:latin typeface="Palatino Linotype" pitchFamily="18" charset="0"/>
              </a:rPr>
              <a:t> clones, present in blood and urine are called monoclonal antibodies.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Production of monoclonal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Palatino Linotype" pitchFamily="18" charset="0"/>
              </a:rPr>
              <a:t>The discovery that multiple myeloma cells produce </a:t>
            </a:r>
            <a:r>
              <a:rPr lang="en-US" b="1" dirty="0">
                <a:latin typeface="Palatino Linotype" pitchFamily="18" charset="0"/>
              </a:rPr>
              <a:t>monoclonal </a:t>
            </a:r>
            <a:r>
              <a:rPr lang="en-US" b="1" dirty="0" err="1">
                <a:latin typeface="Palatino Linotype" pitchFamily="18" charset="0"/>
              </a:rPr>
              <a:t>immunoglobulins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served as the basis for producing monoclonal antibodies.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The technique for obtaining monoclonal antibodies, or </a:t>
            </a:r>
            <a:r>
              <a:rPr lang="en-US" b="1" dirty="0">
                <a:latin typeface="Palatino Linotype" pitchFamily="18" charset="0"/>
              </a:rPr>
              <a:t>magic bullets</a:t>
            </a:r>
            <a:r>
              <a:rPr lang="en-US" dirty="0">
                <a:latin typeface="Palatino Linotype" pitchFamily="18" charset="0"/>
              </a:rPr>
              <a:t>, was first presented by Georges Kohler and Cesar Milstein in 1975.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Production of monoclonal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alatino Linotype" pitchFamily="18" charset="0"/>
              </a:rPr>
              <a:t>The technique is based on the fact that each B lymphocyte secretes a specific antibody.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As B lymphocytes have a limited lifespan, it is necessary to immortalize the cells that produce the specific antibody.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Production of monoclonal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alatino Linotype" pitchFamily="18" charset="0"/>
              </a:rPr>
              <a:t>The method relies on </a:t>
            </a:r>
            <a:r>
              <a:rPr lang="en-US" b="1" dirty="0">
                <a:latin typeface="Palatino Linotype" pitchFamily="18" charset="0"/>
              </a:rPr>
              <a:t>fusing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B cells </a:t>
            </a:r>
            <a:r>
              <a:rPr lang="en-US" dirty="0">
                <a:latin typeface="Palatino Linotype" pitchFamily="18" charset="0"/>
              </a:rPr>
              <a:t>from an immunized animal (typically a mouse) with an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immortal myeloma cell </a:t>
            </a:r>
            <a:r>
              <a:rPr lang="en-US" dirty="0">
                <a:latin typeface="Palatino Linotype" pitchFamily="18" charset="0"/>
              </a:rPr>
              <a:t>line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growing the cells under conditions in which the </a:t>
            </a:r>
            <a:r>
              <a:rPr lang="en-US" dirty="0" err="1">
                <a:latin typeface="Palatino Linotype" pitchFamily="18" charset="0"/>
              </a:rPr>
              <a:t>unfused</a:t>
            </a:r>
            <a:r>
              <a:rPr lang="en-US" dirty="0">
                <a:latin typeface="Palatino Linotype" pitchFamily="18" charset="0"/>
              </a:rPr>
              <a:t> normal and tumor cells cannot survive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Production of monoclonal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latin typeface="Palatino Linotype" pitchFamily="18" charset="0"/>
              </a:rPr>
              <a:t>The resultant fused cells that grow out are called </a:t>
            </a:r>
            <a:r>
              <a:rPr lang="en-US" b="1" dirty="0" err="1">
                <a:latin typeface="Palatino Linotype" pitchFamily="18" charset="0"/>
              </a:rPr>
              <a:t>hybridomas</a:t>
            </a:r>
            <a:endParaRPr lang="en-US" b="1" dirty="0">
              <a:latin typeface="Palatino Linotype" pitchFamily="18" charset="0"/>
            </a:endParaRPr>
          </a:p>
          <a:p>
            <a:endParaRPr lang="en-US" b="1" dirty="0">
              <a:latin typeface="Palatino Linotype" pitchFamily="18" charset="0"/>
            </a:endParaRPr>
          </a:p>
          <a:p>
            <a:r>
              <a:rPr lang="en-US" b="1" dirty="0" err="1">
                <a:latin typeface="Palatino Linotype" pitchFamily="18" charset="0"/>
              </a:rPr>
              <a:t>hybridoma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produces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only one </a:t>
            </a:r>
            <a:r>
              <a:rPr lang="en-US" b="1" dirty="0" err="1">
                <a:solidFill>
                  <a:srgbClr val="FF0000"/>
                </a:solidFill>
                <a:latin typeface="Palatino Linotype" pitchFamily="18" charset="0"/>
              </a:rPr>
              <a:t>Ig</a:t>
            </a:r>
            <a:r>
              <a:rPr lang="en-US" dirty="0">
                <a:latin typeface="Palatino Linotype" pitchFamily="18" charset="0"/>
              </a:rPr>
              <a:t>, derived from one B cell from the immunized animal.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The antibodies secreted by many </a:t>
            </a:r>
            <a:r>
              <a:rPr lang="en-US" dirty="0" err="1">
                <a:latin typeface="Palatino Linotype" pitchFamily="18" charset="0"/>
              </a:rPr>
              <a:t>hybridoma</a:t>
            </a:r>
            <a:r>
              <a:rPr lang="en-US" dirty="0">
                <a:latin typeface="Palatino Linotype" pitchFamily="18" charset="0"/>
              </a:rPr>
              <a:t> clones must be checked for binding to the antigen of interest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single clone with the desired specificity is selected and expanded.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8830" y="762000"/>
            <a:ext cx="7195273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Production of monoclonal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latin typeface="Palatino Linotype" pitchFamily="18" charset="0"/>
              </a:rPr>
              <a:t>To obtain a monoclonal antibody specific for a certain antigen, experimental animal (mouse or rat) should be immunized with the same antigen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Isolation of B lymphocytes from the spleen or lymph nodes.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Isolated B lymphocytes are fused with the corresponding immortalized cells.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Multiple myeloma cells are the best choice for fusion with B lymphocytes because they fuse and give stable hybrids much more often than any other cells. 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Production of monoclonal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hybrids were selected based on growth in HAT medium.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 err="1">
                <a:latin typeface="Palatino Linotype" pitchFamily="18" charset="0"/>
              </a:rPr>
              <a:t>unfused</a:t>
            </a:r>
            <a:r>
              <a:rPr lang="en-US" dirty="0">
                <a:latin typeface="Palatino Linotype" pitchFamily="18" charset="0"/>
              </a:rPr>
              <a:t> myeloma cells die due to the inability to synthesize DNA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 err="1">
                <a:latin typeface="Palatino Linotype" pitchFamily="18" charset="0"/>
              </a:rPr>
              <a:t>unfused</a:t>
            </a:r>
            <a:r>
              <a:rPr lang="en-US" dirty="0">
                <a:latin typeface="Palatino Linotype" pitchFamily="18" charset="0"/>
              </a:rPr>
              <a:t> B lymphocytes cannot survive longer than 2 weeks because they are not immortalized,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only hybrids will survive and grow.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80458"/>
            <a:ext cx="7010400" cy="6697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Practical application of monoclonal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latin typeface="Palatino Linotype" pitchFamily="18" charset="0"/>
              </a:rPr>
              <a:t>    </a:t>
            </a:r>
          </a:p>
          <a:p>
            <a:pPr>
              <a:buNone/>
            </a:pPr>
            <a:r>
              <a:rPr lang="en-US" dirty="0">
                <a:latin typeface="Palatino Linotype" pitchFamily="18" charset="0"/>
              </a:rPr>
              <a:t>Monoclonal antibodies have many practical applications in research and in medical diagnosis and therapy.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Palatino Linotype" pitchFamily="18" charset="0"/>
              </a:rPr>
              <a:t>Tasks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What are antibodies?</a:t>
            </a:r>
          </a:p>
          <a:p>
            <a:r>
              <a:rPr lang="en-US" dirty="0">
                <a:latin typeface="Palatino Linotype" pitchFamily="18" charset="0"/>
              </a:rPr>
              <a:t>How can we get monoclonal antibodies?</a:t>
            </a:r>
          </a:p>
          <a:p>
            <a:r>
              <a:rPr lang="en-US" dirty="0">
                <a:latin typeface="Palatino Linotype" pitchFamily="18" charset="0"/>
              </a:rPr>
              <a:t>What is function of monoclonal antibodies?</a:t>
            </a:r>
          </a:p>
          <a:p>
            <a:r>
              <a:rPr lang="en-US" dirty="0">
                <a:latin typeface="Palatino Linotype" pitchFamily="18" charset="0"/>
              </a:rPr>
              <a:t>What is difference between hybrid and humanized monoclonal antibodies?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Practical application of monoclonal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 algn="ctr">
              <a:buNone/>
            </a:pPr>
            <a:r>
              <a:rPr lang="en-US" sz="2800" b="1" dirty="0">
                <a:latin typeface="Palatino Linotype" pitchFamily="18" charset="0"/>
              </a:rPr>
              <a:t>I</a:t>
            </a:r>
            <a:r>
              <a:rPr lang="en-US" b="1" dirty="0">
                <a:latin typeface="Palatino Linotype" pitchFamily="18" charset="0"/>
              </a:rPr>
              <a:t>dentification of phenotypic markers unique to particular cell types. </a:t>
            </a:r>
          </a:p>
          <a:p>
            <a:pPr marL="514350" indent="-514350">
              <a:buFont typeface="+mj-lt"/>
              <a:buAutoNum type="arabicPeriod"/>
            </a:pPr>
            <a:endParaRPr lang="en-US" b="1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classification of lymphocytes and other leukocytes </a:t>
            </a:r>
          </a:p>
          <a:p>
            <a:r>
              <a:rPr lang="en-US" dirty="0">
                <a:latin typeface="Palatino Linotype" pitchFamily="18" charset="0"/>
              </a:rPr>
              <a:t>recognition of individual cell populations by specific monoclonal antibodies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 These antibodies have been used to define clusters of differentiation (CD) markers for various cell types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cells often are distinguished by the expression of surface proteins that may be identified using panels of monoclonal antibodies. </a:t>
            </a:r>
          </a:p>
          <a:p>
            <a:r>
              <a:rPr lang="en-US" dirty="0"/>
              <a:t>CD is used to delineate surface proteins that define a particular cell type or stage of cell differentiation and that are recognized by a cluster or group of antibodies.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Palatino Linotype" pitchFamily="18" charset="0"/>
              </a:rPr>
              <a:t>Practical application of monoclonal antibodies</a:t>
            </a:r>
            <a:br>
              <a:rPr lang="en-US" b="1" dirty="0">
                <a:latin typeface="Palatino Linotype" pitchFamily="18" charset="0"/>
              </a:rPr>
            </a:br>
            <a:r>
              <a:rPr lang="en-US" sz="2700" b="1" dirty="0">
                <a:latin typeface="Palatino Linotype" pitchFamily="18" charset="0"/>
              </a:rPr>
              <a:t>Identification of phenotypic markers unique to particular cell types</a:t>
            </a:r>
            <a:br>
              <a:rPr lang="en-US" sz="2700" b="1" dirty="0">
                <a:latin typeface="Palatino Linotype" pitchFamily="18" charset="0"/>
              </a:rPr>
            </a:br>
            <a:endParaRPr lang="en-US" sz="27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304800"/>
            <a:ext cx="7627428" cy="6277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Practical application of monoclonal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b="1" dirty="0" err="1">
                <a:latin typeface="Palatino Linotype" pitchFamily="18" charset="0"/>
              </a:rPr>
              <a:t>Immunodiagnosis</a:t>
            </a:r>
            <a:r>
              <a:rPr lang="en-US" b="1" dirty="0">
                <a:latin typeface="Palatino Linotype" pitchFamily="18" charset="0"/>
              </a:rPr>
              <a:t> </a:t>
            </a:r>
          </a:p>
          <a:p>
            <a:endParaRPr lang="en-US" b="1" i="1" dirty="0"/>
          </a:p>
          <a:p>
            <a:r>
              <a:rPr lang="en-US" b="1" dirty="0">
                <a:latin typeface="Palatino Linotype" pitchFamily="18" charset="0"/>
              </a:rPr>
              <a:t>The diagnosis of many infectious </a:t>
            </a:r>
            <a:r>
              <a:rPr lang="en-US" dirty="0">
                <a:latin typeface="Palatino Linotype" pitchFamily="18" charset="0"/>
              </a:rPr>
              <a:t>and systemic diseases relies on the detection of particular antigens or antibodies in the blood, urine, or tissues by use of monoclonal antibodies in immunoassays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Practical application of monoclonal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>
                <a:latin typeface="Palatino Linotype" pitchFamily="18" charset="0"/>
              </a:rPr>
              <a:t>Tumor identification</a:t>
            </a:r>
          </a:p>
          <a:p>
            <a:endParaRPr lang="en-US" b="1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Labeled monoclonal antibodies specific for various cell proteins are used to determine the tissue source of tumors by staining histological tumor sections.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Practical application of monoclonal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3800" b="1" dirty="0">
                <a:latin typeface="Palatino Linotype" pitchFamily="18" charset="0"/>
              </a:rPr>
              <a:t>Therapy</a:t>
            </a:r>
            <a:endParaRPr lang="en-US" sz="3800" b="1" i="1" dirty="0">
              <a:latin typeface="Palatino Linotype" pitchFamily="18" charset="0"/>
            </a:endParaRPr>
          </a:p>
          <a:p>
            <a:endParaRPr lang="en-US" b="1" i="1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identification of cells and molecules that are involved in the pathogenesis of many diseases.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Monoclonal antibodies, because of their exquisite specificity, provide a means of targeting these cells and molecules.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 number of monoclonal antibodies are used therapeutically today. 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Practical application of monoclonal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sz="5100" b="1" dirty="0">
                <a:latin typeface="Palatino Linotype" pitchFamily="18" charset="0"/>
              </a:rPr>
              <a:t>Therapy</a:t>
            </a:r>
          </a:p>
          <a:p>
            <a:endParaRPr lang="en-US" b="1" i="1" dirty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sz="3800" dirty="0">
                <a:latin typeface="Palatino Linotype" pitchFamily="18" charset="0"/>
              </a:rPr>
              <a:t>Example:  antibodies against the cytokine </a:t>
            </a:r>
            <a:r>
              <a:rPr lang="en-US" sz="3800" b="1" dirty="0">
                <a:latin typeface="Palatino Linotype" pitchFamily="18" charset="0"/>
              </a:rPr>
              <a:t>tumor necrosis factor </a:t>
            </a:r>
            <a:r>
              <a:rPr lang="en-US" sz="3800" dirty="0">
                <a:latin typeface="Palatino Linotype" pitchFamily="18" charset="0"/>
              </a:rPr>
              <a:t>(TNF) used to treat </a:t>
            </a:r>
            <a:r>
              <a:rPr lang="en-US" sz="3800" b="1" dirty="0">
                <a:latin typeface="Palatino Linotype" pitchFamily="18" charset="0"/>
              </a:rPr>
              <a:t>rheumatoid arthritis</a:t>
            </a:r>
          </a:p>
          <a:p>
            <a:endParaRPr lang="en-US" sz="3800" b="1" dirty="0">
              <a:latin typeface="Palatino Linotype" pitchFamily="18" charset="0"/>
            </a:endParaRPr>
          </a:p>
          <a:p>
            <a:r>
              <a:rPr lang="en-US" sz="3800" dirty="0">
                <a:latin typeface="Palatino Linotype" pitchFamily="18" charset="0"/>
              </a:rPr>
              <a:t> antibodies against </a:t>
            </a:r>
            <a:r>
              <a:rPr lang="en-US" sz="3800" b="1" dirty="0">
                <a:latin typeface="Palatino Linotype" pitchFamily="18" charset="0"/>
              </a:rPr>
              <a:t>CD20</a:t>
            </a:r>
            <a:r>
              <a:rPr lang="en-US" sz="3800" dirty="0">
                <a:latin typeface="Palatino Linotype" pitchFamily="18" charset="0"/>
              </a:rPr>
              <a:t> for the treatment of </a:t>
            </a:r>
            <a:r>
              <a:rPr lang="en-US" sz="3800" b="1" dirty="0">
                <a:latin typeface="Palatino Linotype" pitchFamily="18" charset="0"/>
              </a:rPr>
              <a:t>B cell </a:t>
            </a:r>
            <a:r>
              <a:rPr lang="en-US" sz="3800" b="1" dirty="0" err="1">
                <a:latin typeface="Palatino Linotype" pitchFamily="18" charset="0"/>
              </a:rPr>
              <a:t>leukemias</a:t>
            </a:r>
            <a:r>
              <a:rPr lang="en-US" sz="3800" b="1" dirty="0">
                <a:latin typeface="Palatino Linotype" pitchFamily="18" charset="0"/>
              </a:rPr>
              <a:t> </a:t>
            </a:r>
            <a:r>
              <a:rPr lang="en-US" sz="3800" dirty="0">
                <a:latin typeface="Palatino Linotype" pitchFamily="18" charset="0"/>
              </a:rPr>
              <a:t>and for </a:t>
            </a:r>
            <a:r>
              <a:rPr lang="en-US" sz="3800" b="1" dirty="0">
                <a:latin typeface="Palatino Linotype" pitchFamily="18" charset="0"/>
              </a:rPr>
              <a:t>depleting B cells </a:t>
            </a:r>
            <a:r>
              <a:rPr lang="en-US" sz="3800" dirty="0">
                <a:latin typeface="Palatino Linotype" pitchFamily="18" charset="0"/>
              </a:rPr>
              <a:t>in certain autoimmune disorders</a:t>
            </a:r>
          </a:p>
          <a:p>
            <a:endParaRPr lang="en-US" sz="3800" dirty="0">
              <a:latin typeface="Palatino Linotype" pitchFamily="18" charset="0"/>
            </a:endParaRPr>
          </a:p>
          <a:p>
            <a:r>
              <a:rPr lang="en-US" sz="3800" dirty="0">
                <a:latin typeface="Palatino Linotype" pitchFamily="18" charset="0"/>
              </a:rPr>
              <a:t>antibodies against </a:t>
            </a:r>
            <a:r>
              <a:rPr lang="en-US" sz="3800" b="1" dirty="0">
                <a:latin typeface="Palatino Linotype" pitchFamily="18" charset="0"/>
              </a:rPr>
              <a:t>epidermal growth factor </a:t>
            </a:r>
            <a:r>
              <a:rPr lang="en-US" sz="3800" dirty="0">
                <a:latin typeface="Palatino Linotype" pitchFamily="18" charset="0"/>
              </a:rPr>
              <a:t>receptors to,</a:t>
            </a:r>
            <a:r>
              <a:rPr lang="en-US" sz="3800" b="1" dirty="0">
                <a:latin typeface="Palatino Linotype" pitchFamily="18" charset="0"/>
              </a:rPr>
              <a:t> target cancer cells</a:t>
            </a:r>
          </a:p>
          <a:p>
            <a:endParaRPr lang="en-US" sz="3800" b="1" dirty="0">
              <a:latin typeface="Palatino Linotype" pitchFamily="18" charset="0"/>
            </a:endParaRPr>
          </a:p>
          <a:p>
            <a:r>
              <a:rPr lang="en-US" sz="3800" dirty="0">
                <a:latin typeface="Palatino Linotype" pitchFamily="18" charset="0"/>
              </a:rPr>
              <a:t> antibodies against </a:t>
            </a:r>
            <a:r>
              <a:rPr lang="en-US" sz="3800" b="1" dirty="0">
                <a:latin typeface="Palatino Linotype" pitchFamily="18" charset="0"/>
              </a:rPr>
              <a:t>vascular endothelial growth factor </a:t>
            </a:r>
            <a:r>
              <a:rPr lang="en-US" sz="3800" dirty="0">
                <a:latin typeface="Palatino Linotype" pitchFamily="18" charset="0"/>
              </a:rPr>
              <a:t>(a cytokine that promotes angiogenesis) in patients with </a:t>
            </a:r>
            <a:r>
              <a:rPr lang="en-US" sz="3800" b="1" dirty="0">
                <a:latin typeface="Palatino Linotype" pitchFamily="18" charset="0"/>
              </a:rPr>
              <a:t>colon cancer</a:t>
            </a:r>
            <a:endParaRPr lang="en-US" sz="38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nm0400_373_F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5217" y="532039"/>
            <a:ext cx="7760583" cy="518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572000" cy="6858000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latin typeface="Palatino Linotype" pitchFamily="18" charset="0"/>
              </a:rPr>
              <a:t>Monoclonal antibodies recognize antigens on target cells, in this case tumor cells.</a:t>
            </a:r>
          </a:p>
          <a:p>
            <a:r>
              <a:rPr lang="en-US" dirty="0">
                <a:latin typeface="Palatino Linotype" pitchFamily="18" charset="0"/>
              </a:rPr>
              <a:t>1. They bind to antigens and activate complement components (small rings between two antibody molecules), which leads to </a:t>
            </a:r>
            <a:r>
              <a:rPr lang="en-US" dirty="0" err="1">
                <a:latin typeface="Palatino Linotype" pitchFamily="18" charset="0"/>
              </a:rPr>
              <a:t>opsonization</a:t>
            </a:r>
            <a:r>
              <a:rPr lang="en-US" dirty="0">
                <a:latin typeface="Palatino Linotype" pitchFamily="18" charset="0"/>
              </a:rPr>
              <a:t> of tumor cells by phagocytes expressing receptors for complement (orange semicircles), to </a:t>
            </a:r>
            <a:r>
              <a:rPr lang="en-US" dirty="0" err="1">
                <a:latin typeface="Palatino Linotype" pitchFamily="18" charset="0"/>
              </a:rPr>
              <a:t>lysis</a:t>
            </a:r>
            <a:r>
              <a:rPr lang="en-US" dirty="0">
                <a:latin typeface="Palatino Linotype" pitchFamily="18" charset="0"/>
              </a:rPr>
              <a:t> of tumor cells and an inflammatory reaction followed by the accumulation of inflammatory cells.</a:t>
            </a:r>
          </a:p>
          <a:p>
            <a:r>
              <a:rPr lang="en-US" dirty="0">
                <a:latin typeface="Palatino Linotype" pitchFamily="18" charset="0"/>
              </a:rPr>
              <a:t>2. Monoclonal antibodies bind to activating </a:t>
            </a:r>
            <a:r>
              <a:rPr lang="en-US" dirty="0" err="1">
                <a:latin typeface="Palatino Linotype" pitchFamily="18" charset="0"/>
              </a:rPr>
              <a:t>Fc</a:t>
            </a:r>
            <a:r>
              <a:rPr lang="en-US" dirty="0">
                <a:latin typeface="Palatino Linotype" pitchFamily="18" charset="0"/>
              </a:rPr>
              <a:t> receptors on </a:t>
            </a:r>
            <a:r>
              <a:rPr lang="en-US" dirty="0" err="1">
                <a:latin typeface="Palatino Linotype" pitchFamily="18" charset="0"/>
              </a:rPr>
              <a:t>effector</a:t>
            </a:r>
            <a:r>
              <a:rPr lang="en-US" dirty="0">
                <a:latin typeface="Palatino Linotype" pitchFamily="18" charset="0"/>
              </a:rPr>
              <a:t> cells leading to antibody-dependent cellular cytotoxicity (ADCC) or cytokine release.</a:t>
            </a:r>
          </a:p>
          <a:p>
            <a:r>
              <a:rPr lang="en-US" dirty="0">
                <a:latin typeface="Palatino Linotype" pitchFamily="18" charset="0"/>
              </a:rPr>
              <a:t>3. Monoclonal antibodies bind to inhibitory </a:t>
            </a:r>
            <a:r>
              <a:rPr lang="en-US" dirty="0" err="1">
                <a:latin typeface="Palatino Linotype" pitchFamily="18" charset="0"/>
              </a:rPr>
              <a:t>Fc</a:t>
            </a:r>
            <a:r>
              <a:rPr lang="en-US" dirty="0">
                <a:latin typeface="Palatino Linotype" pitchFamily="18" charset="0"/>
              </a:rPr>
              <a:t> receptors (or both activating and inhibitory ones), thus inhibiting the activation of </a:t>
            </a:r>
            <a:r>
              <a:rPr lang="en-US" dirty="0" err="1">
                <a:latin typeface="Palatino Linotype" pitchFamily="18" charset="0"/>
              </a:rPr>
              <a:t>effector</a:t>
            </a:r>
            <a:r>
              <a:rPr lang="en-US" dirty="0">
                <a:latin typeface="Palatino Linotype" pitchFamily="18" charset="0"/>
              </a:rPr>
              <a:t> cells.</a:t>
            </a:r>
          </a:p>
          <a:p>
            <a:r>
              <a:rPr lang="en-US" dirty="0">
                <a:latin typeface="Palatino Linotype" pitchFamily="18" charset="0"/>
              </a:rPr>
              <a:t>4. Monoclonal antibodies bind directly to growth factor receptors or some other signaling molecules on tumor cells, leading to cell destruction.</a:t>
            </a:r>
          </a:p>
        </p:txBody>
      </p:sp>
      <p:pic>
        <p:nvPicPr>
          <p:cNvPr id="4" name="Picture 2" descr="nm0400_373_F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532039"/>
            <a:ext cx="4724400" cy="434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Practical application of monoclonal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sz="6700" dirty="0">
                <a:latin typeface="Palatino Linotype" pitchFamily="18" charset="0"/>
              </a:rPr>
              <a:t>Passive therapy with monoclonal antibodies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use of antibodies in their natural role, is protection against infection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antiserum obtained from immunized animals or voluntary donors was used for the transmission of the so-called of passive immunity to patients affected by an infectious disease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Today, monoclonal antibodies are beginning to replace them, offering obvious advantages in terms of potency and reduced potential for contamination.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 err="1">
                <a:latin typeface="Palatino Linotype" pitchFamily="18" charset="0"/>
              </a:rPr>
              <a:t>PalivizuMAb</a:t>
            </a:r>
            <a:r>
              <a:rPr lang="en-US" dirty="0">
                <a:latin typeface="Palatino Linotype" pitchFamily="18" charset="0"/>
              </a:rPr>
              <a:t> (</a:t>
            </a:r>
            <a:r>
              <a:rPr lang="en-US" dirty="0" err="1">
                <a:latin typeface="Palatino Linotype" pitchFamily="18" charset="0"/>
              </a:rPr>
              <a:t>Synagis</a:t>
            </a:r>
            <a:r>
              <a:rPr lang="en-US" dirty="0">
                <a:latin typeface="Palatino Linotype" pitchFamily="18" charset="0"/>
              </a:rPr>
              <a:t>), a monoclonal antibody against respiratory </a:t>
            </a:r>
            <a:r>
              <a:rPr lang="en-US" dirty="0" err="1">
                <a:latin typeface="Palatino Linotype" pitchFamily="18" charset="0"/>
              </a:rPr>
              <a:t>syncytial</a:t>
            </a:r>
            <a:r>
              <a:rPr lang="en-US" dirty="0">
                <a:latin typeface="Palatino Linotype" pitchFamily="18" charset="0"/>
              </a:rPr>
              <a:t> virus (RSV), which causes disease in newborns, first appeared on the market.</a:t>
            </a:r>
          </a:p>
          <a:p>
            <a:endParaRPr lang="en-US" dirty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Palatino Linotype" pitchFamily="18" charset="0"/>
              </a:rPr>
              <a:t>Lesson parts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Antibodies</a:t>
            </a:r>
          </a:p>
          <a:p>
            <a:r>
              <a:rPr lang="en-US" dirty="0">
                <a:latin typeface="Palatino Linotype" pitchFamily="18" charset="0"/>
              </a:rPr>
              <a:t>Characteristics and functions of monoclonal antibodies</a:t>
            </a:r>
          </a:p>
          <a:p>
            <a:r>
              <a:rPr lang="en-US" dirty="0">
                <a:latin typeface="Palatino Linotype" pitchFamily="18" charset="0"/>
              </a:rPr>
              <a:t>Production of monoclonal antibodies</a:t>
            </a:r>
          </a:p>
          <a:p>
            <a:r>
              <a:rPr lang="en-US" dirty="0">
                <a:latin typeface="Palatino Linotype" pitchFamily="18" charset="0"/>
              </a:rPr>
              <a:t>Hybrid and humanized monoclonal antibodies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Practical application of monoclonal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sz="6700" dirty="0">
                <a:latin typeface="Palatino Linotype" pitchFamily="18" charset="0"/>
              </a:rPr>
              <a:t>Passive therapy with monoclonal antibodies</a:t>
            </a:r>
          </a:p>
          <a:p>
            <a:endParaRPr lang="en-US" dirty="0">
              <a:latin typeface="Palatino Linotype" pitchFamily="18" charset="0"/>
            </a:endParaRPr>
          </a:p>
          <a:p>
            <a:pPr>
              <a:buNone/>
            </a:pPr>
            <a:endParaRPr lang="en-US" dirty="0">
              <a:latin typeface="Palatino Linotype" pitchFamily="18" charset="0"/>
            </a:endParaRPr>
          </a:p>
          <a:p>
            <a:r>
              <a:rPr lang="en-US" dirty="0" err="1">
                <a:latin typeface="Palatino Linotype" pitchFamily="18" charset="0"/>
              </a:rPr>
              <a:t>Rh</a:t>
            </a:r>
            <a:r>
              <a:rPr lang="en-US" dirty="0">
                <a:latin typeface="Palatino Linotype" pitchFamily="18" charset="0"/>
              </a:rPr>
              <a:t> incompatibility is a potentially fatal disease characteristic of newborns who have the Rhesus (</a:t>
            </a:r>
            <a:r>
              <a:rPr lang="en-US" dirty="0" err="1">
                <a:latin typeface="Palatino Linotype" pitchFamily="18" charset="0"/>
              </a:rPr>
              <a:t>Rh</a:t>
            </a:r>
            <a:r>
              <a:rPr lang="en-US" dirty="0">
                <a:latin typeface="Palatino Linotype" pitchFamily="18" charset="0"/>
              </a:rPr>
              <a:t>) antigen on their red blood cells. </a:t>
            </a:r>
          </a:p>
          <a:p>
            <a:r>
              <a:rPr lang="en-US" dirty="0">
                <a:latin typeface="Palatino Linotype" pitchFamily="18" charset="0"/>
              </a:rPr>
              <a:t>If their mothers do not have the </a:t>
            </a:r>
            <a:r>
              <a:rPr lang="en-US" dirty="0" err="1">
                <a:latin typeface="Palatino Linotype" pitchFamily="18" charset="0"/>
              </a:rPr>
              <a:t>Rh</a:t>
            </a:r>
            <a:r>
              <a:rPr lang="en-US" dirty="0">
                <a:latin typeface="Palatino Linotype" pitchFamily="18" charset="0"/>
              </a:rPr>
              <a:t> antigen, and were immunized against it during a previous pregnancy, they can create antibodies that cross the placental barrier and destroy the fetus's erythrocytes. </a:t>
            </a:r>
          </a:p>
          <a:p>
            <a:r>
              <a:rPr lang="en-US" dirty="0">
                <a:latin typeface="Palatino Linotype" pitchFamily="18" charset="0"/>
              </a:rPr>
              <a:t>This condition can easily be prevented by giving small amounts of anti-</a:t>
            </a:r>
            <a:r>
              <a:rPr lang="en-US" dirty="0" err="1">
                <a:latin typeface="Palatino Linotype" pitchFamily="18" charset="0"/>
              </a:rPr>
              <a:t>Rh</a:t>
            </a:r>
            <a:r>
              <a:rPr lang="en-US" dirty="0">
                <a:latin typeface="Palatino Linotype" pitchFamily="18" charset="0"/>
              </a:rPr>
              <a:t> antiserum to mothers at certain times to prevent immunization. </a:t>
            </a:r>
          </a:p>
          <a:p>
            <a:r>
              <a:rPr lang="en-US" dirty="0">
                <a:latin typeface="Palatino Linotype" pitchFamily="18" charset="0"/>
              </a:rPr>
              <a:t>However, it is difficult to obtain a suitable antiserum, which gives space for the use of suitable monoclonal antibodies.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Palatino Linotype" pitchFamily="18" charset="0"/>
              </a:rPr>
              <a:t>Limitations of monoclonal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latin typeface="Palatino Linotype" pitchFamily="18" charset="0"/>
              </a:rPr>
              <a:t>these antibodies are most easily produced by immunizing mice, but patients treated with mouse antibodies may make antibodies against the mouse </a:t>
            </a:r>
            <a:r>
              <a:rPr lang="en-US" dirty="0" err="1">
                <a:latin typeface="Palatino Linotype" pitchFamily="18" charset="0"/>
              </a:rPr>
              <a:t>Ig</a:t>
            </a:r>
            <a:r>
              <a:rPr lang="en-US" dirty="0">
                <a:latin typeface="Palatino Linotype" pitchFamily="18" charset="0"/>
              </a:rPr>
              <a:t>, called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human anti-mouse antibody</a:t>
            </a:r>
            <a:r>
              <a:rPr lang="en-US" dirty="0">
                <a:latin typeface="Palatino Linotype" pitchFamily="18" charset="0"/>
              </a:rPr>
              <a:t> (HAMA). </a:t>
            </a:r>
          </a:p>
          <a:p>
            <a:r>
              <a:rPr lang="en-US" dirty="0">
                <a:latin typeface="Palatino Linotype" pitchFamily="18" charset="0"/>
              </a:rPr>
              <a:t>These anti- </a:t>
            </a:r>
            <a:r>
              <a:rPr lang="en-US" dirty="0" err="1">
                <a:latin typeface="Palatino Linotype" pitchFamily="18" charset="0"/>
              </a:rPr>
              <a:t>Ig</a:t>
            </a:r>
            <a:r>
              <a:rPr lang="en-US" dirty="0">
                <a:latin typeface="Palatino Linotype" pitchFamily="18" charset="0"/>
              </a:rPr>
              <a:t> antibodies block the function or enhance clearance of the injected monoclonal antibody and can also cause a disorder called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serum sickness </a:t>
            </a:r>
          </a:p>
          <a:p>
            <a:endParaRPr lang="en-US" b="1" dirty="0">
              <a:solidFill>
                <a:srgbClr val="FF0000"/>
              </a:solidFill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antibodies can sometimes cause very serious side effects, such as cytokine storm - the sudden release of a large amount of cytokines after the activation of macrophages and NK cells by a </a:t>
            </a:r>
            <a:r>
              <a:rPr lang="en-US" dirty="0" err="1">
                <a:latin typeface="Palatino Linotype" pitchFamily="18" charset="0"/>
              </a:rPr>
              <a:t>xenogeneic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Fc</a:t>
            </a:r>
            <a:r>
              <a:rPr lang="en-US" dirty="0">
                <a:latin typeface="Palatino Linotype" pitchFamily="18" charset="0"/>
              </a:rPr>
              <a:t> fragment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Genetic engineering techniques have been used to expand the usefulness of monoclonal antibodies. 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Palatino Linotype" pitchFamily="18" charset="0"/>
              </a:rPr>
              <a:t>Chimeric</a:t>
            </a:r>
            <a:r>
              <a:rPr lang="en-US" b="1" dirty="0">
                <a:latin typeface="Palatino Linotype" pitchFamily="18" charset="0"/>
              </a:rPr>
              <a:t> antibody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4525963"/>
          </a:xfrm>
        </p:spPr>
        <p:txBody>
          <a:bodyPr>
            <a:normAutofit/>
          </a:bodyPr>
          <a:lstStyle/>
          <a:p>
            <a:r>
              <a:rPr lang="en-US" dirty="0">
                <a:latin typeface="Palatino Linotype" pitchFamily="18" charset="0"/>
              </a:rPr>
              <a:t>obtained by genetic fusion of the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Palatino Linotype" pitchFamily="18" charset="0"/>
              </a:rPr>
              <a:t>variable regions of mouse antibodies </a:t>
            </a:r>
            <a:r>
              <a:rPr lang="en-US" dirty="0">
                <a:latin typeface="Palatino Linotype" pitchFamily="18" charset="0"/>
              </a:rPr>
              <a:t>with the </a:t>
            </a:r>
            <a:r>
              <a:rPr lang="en-US" dirty="0">
                <a:solidFill>
                  <a:srgbClr val="0070C0"/>
                </a:solidFill>
                <a:latin typeface="Palatino Linotype" pitchFamily="18" charset="0"/>
              </a:rPr>
              <a:t>constant regions of a human antibody</a:t>
            </a:r>
            <a:r>
              <a:rPr lang="en-US" dirty="0">
                <a:latin typeface="Palatino Linotype" pitchFamily="18" charset="0"/>
              </a:rPr>
              <a:t>.</a:t>
            </a:r>
          </a:p>
        </p:txBody>
      </p:sp>
      <p:sp>
        <p:nvSpPr>
          <p:cNvPr id="8194" name="AutoShape 2" descr="What are chimeric antibodies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AutoShape 4" descr="What are chimeric antibodies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What-are-chimeric-antibodi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868" y="1447800"/>
            <a:ext cx="4833132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Palatino Linotype" pitchFamily="18" charset="0"/>
              </a:rPr>
              <a:t>Humanized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Palatino Linotype" pitchFamily="18" charset="0"/>
              </a:rPr>
              <a:t>obtained by joining the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hypervariable</a:t>
            </a:r>
            <a:r>
              <a:rPr lang="en-US" sz="2400" dirty="0">
                <a:solidFill>
                  <a:srgbClr val="FF0000"/>
                </a:solidFill>
                <a:latin typeface="Palatino Linotype" pitchFamily="18" charset="0"/>
              </a:rPr>
              <a:t> parts of a mouse antibody </a:t>
            </a:r>
            <a:r>
              <a:rPr lang="en-US" sz="2400" dirty="0">
                <a:latin typeface="Palatino Linotype" pitchFamily="18" charset="0"/>
              </a:rPr>
              <a:t>with </a:t>
            </a:r>
            <a:r>
              <a:rPr lang="en-US" sz="2400" dirty="0">
                <a:solidFill>
                  <a:srgbClr val="0070C0"/>
                </a:solidFill>
                <a:latin typeface="Palatino Linotype" pitchFamily="18" charset="0"/>
              </a:rPr>
              <a:t>other regions of a human antibody</a:t>
            </a:r>
            <a:r>
              <a:rPr lang="en-US" sz="2400" dirty="0">
                <a:latin typeface="Palatino Linotype" pitchFamily="18" charset="0"/>
              </a:rPr>
              <a:t>. </a:t>
            </a:r>
          </a:p>
          <a:p>
            <a:r>
              <a:rPr lang="en-US" sz="2400" dirty="0" err="1">
                <a:latin typeface="Palatino Linotype" pitchFamily="18" charset="0"/>
              </a:rPr>
              <a:t>murine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hypervariable</a:t>
            </a:r>
            <a:r>
              <a:rPr lang="en-US" sz="2400" dirty="0">
                <a:latin typeface="Palatino Linotype" pitchFamily="18" charset="0"/>
              </a:rPr>
              <a:t> regions are inserted into the variable regions of the human antibody.</a:t>
            </a:r>
          </a:p>
        </p:txBody>
      </p:sp>
      <p:pic>
        <p:nvPicPr>
          <p:cNvPr id="4" name="Picture 3" descr="Humanis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038600"/>
            <a:ext cx="8637968" cy="2578687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Palatino Linotype" pitchFamily="18" charset="0"/>
              </a:rPr>
              <a:t>Humanized antibodies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alatino Linotype" pitchFamily="18" charset="0"/>
              </a:rPr>
              <a:t>Humanized antibodies are less likely than to induce anti-antibody responses compared to mouse </a:t>
            </a:r>
            <a:r>
              <a:rPr lang="en-US" dirty="0" err="1">
                <a:latin typeface="Palatino Linotype" pitchFamily="18" charset="0"/>
              </a:rPr>
              <a:t>monoclonals</a:t>
            </a:r>
            <a:r>
              <a:rPr lang="en-US" dirty="0">
                <a:latin typeface="Palatino Linotype" pitchFamily="18" charset="0"/>
              </a:rPr>
              <a:t> 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However, a proportion of subjects receiving fully humanized monoclonal antibodies for therapy develop blocking antibodies, for unknown reasons.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latin typeface="Palatino Linotype" pitchFamily="18" charset="0"/>
              </a:rPr>
              <a:t>Fully human monoclonal 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in clinical use</a:t>
            </a:r>
          </a:p>
          <a:p>
            <a:r>
              <a:rPr lang="en-US" dirty="0">
                <a:latin typeface="Palatino Linotype" pitchFamily="18" charset="0"/>
              </a:rPr>
              <a:t>These are derived using phage display methods or in mice with B cells expressing human </a:t>
            </a:r>
            <a:r>
              <a:rPr lang="en-US" dirty="0" err="1">
                <a:latin typeface="Palatino Linotype" pitchFamily="18" charset="0"/>
              </a:rPr>
              <a:t>Ig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transgenes</a:t>
            </a:r>
            <a:r>
              <a:rPr lang="en-US" dirty="0">
                <a:latin typeface="Palatino Linotype" pitchFamily="18" charset="0"/>
              </a:rPr>
              <a:t>.</a:t>
            </a:r>
          </a:p>
          <a:p>
            <a:endParaRPr lang="en-US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…Let us remember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Palatino Linotype" pitchFamily="18" charset="0"/>
              </a:rPr>
              <a:t>The immune system protects the body from all factors that damage our health</a:t>
            </a:r>
          </a:p>
          <a:p>
            <a:endParaRPr lang="en-US" sz="2800" dirty="0">
              <a:latin typeface="Palatino Linotype" pitchFamily="18" charset="0"/>
            </a:endParaRPr>
          </a:p>
          <a:p>
            <a:r>
              <a:rPr lang="en-US" sz="2800" dirty="0">
                <a:latin typeface="Palatino Linotype" pitchFamily="18" charset="0"/>
              </a:rPr>
              <a:t> It is activated every time it recognizes a foreign particle-antigen</a:t>
            </a:r>
          </a:p>
          <a:p>
            <a:endParaRPr lang="en-US" sz="2800" dirty="0">
              <a:latin typeface="Palatino Linotype" pitchFamily="18" charset="0"/>
            </a:endParaRPr>
          </a:p>
          <a:p>
            <a:r>
              <a:rPr lang="en-US" sz="2800" dirty="0">
                <a:latin typeface="Palatino Linotype" pitchFamily="18" charset="0"/>
              </a:rPr>
              <a:t> There are millions of antigens that the immune system recognizes and initiates a reaction against - an </a:t>
            </a:r>
            <a:r>
              <a:rPr lang="en-US" sz="2800" b="1" dirty="0">
                <a:solidFill>
                  <a:srgbClr val="FF0000"/>
                </a:solidFill>
                <a:latin typeface="Palatino Linotype" pitchFamily="18" charset="0"/>
              </a:rPr>
              <a:t>immune response</a:t>
            </a:r>
            <a:r>
              <a:rPr lang="en-US" sz="2800" dirty="0">
                <a:latin typeface="Palatino Linotype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5486400" cy="914400"/>
          </a:xfrm>
        </p:spPr>
        <p:txBody>
          <a:bodyPr/>
          <a:lstStyle/>
          <a:p>
            <a:r>
              <a:rPr lang="en-US" dirty="0">
                <a:latin typeface="Palatino Linotype" pitchFamily="18" charset="0"/>
              </a:rPr>
              <a:t>…Let us remember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latin typeface="Palatino Linotype" pitchFamily="18" charset="0"/>
              </a:rPr>
              <a:t>The immune system can be divided into </a:t>
            </a:r>
            <a:r>
              <a:rPr lang="en-US" b="1" dirty="0">
                <a:latin typeface="Palatino Linotype" pitchFamily="18" charset="0"/>
              </a:rPr>
              <a:t>innate</a:t>
            </a:r>
            <a:r>
              <a:rPr lang="en-US" dirty="0">
                <a:latin typeface="Palatino Linotype" pitchFamily="18" charset="0"/>
              </a:rPr>
              <a:t> and </a:t>
            </a:r>
            <a:r>
              <a:rPr lang="en-US" b="1" dirty="0">
                <a:latin typeface="Palatino Linotype" pitchFamily="18" charset="0"/>
              </a:rPr>
              <a:t>acquired</a:t>
            </a:r>
            <a:endParaRPr lang="en-US" dirty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Innate immunity </a:t>
            </a:r>
          </a:p>
          <a:p>
            <a:r>
              <a:rPr lang="en-US" dirty="0">
                <a:latin typeface="Palatino Linotype" pitchFamily="18" charset="0"/>
              </a:rPr>
              <a:t>series of non-specific defense mechanisms</a:t>
            </a:r>
          </a:p>
          <a:p>
            <a:r>
              <a:rPr lang="en-US" dirty="0">
                <a:latin typeface="Palatino Linotype" pitchFamily="18" charset="0"/>
              </a:rPr>
              <a:t>it is present from birth </a:t>
            </a:r>
          </a:p>
          <a:p>
            <a:r>
              <a:rPr lang="en-US" dirty="0">
                <a:latin typeface="Palatino Linotype" pitchFamily="18" charset="0"/>
              </a:rPr>
              <a:t>It has no immune memory. </a:t>
            </a:r>
          </a:p>
          <a:p>
            <a:endParaRPr lang="en-US" dirty="0">
              <a:latin typeface="Palatino Linotype" pitchFamily="18" charset="0"/>
            </a:endParaRP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Acquired immunity</a:t>
            </a:r>
          </a:p>
          <a:p>
            <a:r>
              <a:rPr lang="en-US" dirty="0">
                <a:latin typeface="Palatino Linotype" pitchFamily="18" charset="0"/>
              </a:rPr>
              <a:t> develops gradually after birth</a:t>
            </a:r>
          </a:p>
          <a:p>
            <a:r>
              <a:rPr lang="en-US" dirty="0">
                <a:latin typeface="Palatino Linotype" pitchFamily="18" charset="0"/>
              </a:rPr>
              <a:t> it has immune memory</a:t>
            </a:r>
          </a:p>
          <a:p>
            <a:r>
              <a:rPr lang="en-US" dirty="0">
                <a:latin typeface="Palatino Linotype" pitchFamily="18" charset="0"/>
              </a:rPr>
              <a:t> It is specific, a special immune response develops to each antigen. </a:t>
            </a:r>
          </a:p>
          <a:p>
            <a:r>
              <a:rPr lang="en-US" dirty="0">
                <a:latin typeface="Palatino Linotype" pitchFamily="18" charset="0"/>
              </a:rPr>
              <a:t>specific recognition of antigens by lymphocytes</a:t>
            </a:r>
          </a:p>
          <a:p>
            <a:r>
              <a:rPr lang="en-US" dirty="0">
                <a:latin typeface="Palatino Linotype" pitchFamily="18" charset="0"/>
              </a:rPr>
              <a:t> It can be </a:t>
            </a:r>
            <a:r>
              <a:rPr lang="en-US" b="1" dirty="0" err="1">
                <a:latin typeface="Palatino Linotype" pitchFamily="18" charset="0"/>
              </a:rPr>
              <a:t>humoral</a:t>
            </a:r>
            <a:r>
              <a:rPr lang="en-US" dirty="0">
                <a:latin typeface="Palatino Linotype" pitchFamily="18" charset="0"/>
              </a:rPr>
              <a:t> and </a:t>
            </a:r>
            <a:r>
              <a:rPr lang="en-US" b="1" dirty="0">
                <a:latin typeface="Palatino Linotype" pitchFamily="18" charset="0"/>
              </a:rPr>
              <a:t>cellular</a:t>
            </a:r>
            <a:r>
              <a:rPr lang="en-US" dirty="0">
                <a:latin typeface="Palatino Linotype" pitchFamily="18" charset="0"/>
              </a:rPr>
              <a:t> immune response</a:t>
            </a:r>
          </a:p>
          <a:p>
            <a:endParaRPr lang="en-US" dirty="0">
              <a:latin typeface="Palatino Linotype" pitchFamily="18" charset="0"/>
            </a:endParaRPr>
          </a:p>
          <a:p>
            <a:pPr>
              <a:buNone/>
            </a:pPr>
            <a:r>
              <a:rPr lang="en-US" b="1" dirty="0" err="1">
                <a:latin typeface="Palatino Linotype" pitchFamily="18" charset="0"/>
              </a:rPr>
              <a:t>Humoral</a:t>
            </a:r>
            <a:r>
              <a:rPr lang="en-US" b="1" dirty="0">
                <a:latin typeface="Palatino Linotype" pitchFamily="18" charset="0"/>
              </a:rPr>
              <a:t> immune response </a:t>
            </a:r>
            <a:r>
              <a:rPr lang="en-US" dirty="0">
                <a:latin typeface="Palatino Linotype" pitchFamily="18" charset="0"/>
              </a:rPr>
              <a:t>is characterized by the creation of specific antibodies against specific </a:t>
            </a:r>
            <a:r>
              <a:rPr lang="en-US" b="1" dirty="0">
                <a:solidFill>
                  <a:srgbClr val="FF0000"/>
                </a:solidFill>
                <a:latin typeface="Palatino Linotype" pitchFamily="18" charset="0"/>
              </a:rPr>
              <a:t>antigens</a:t>
            </a:r>
            <a:r>
              <a:rPr lang="en-US" dirty="0">
                <a:latin typeface="Palatino Linotype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>
                <a:latin typeface="Palatino Linotype" pitchFamily="18" charset="0"/>
              </a:rPr>
              <a:t>Antibodies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dirty="0">
                <a:latin typeface="Palatino Linotype" pitchFamily="18" charset="0"/>
              </a:rPr>
              <a:t>(</a:t>
            </a:r>
            <a:r>
              <a:rPr lang="en-US" sz="2400" dirty="0" err="1">
                <a:latin typeface="Palatino Linotype" pitchFamily="18" charset="0"/>
              </a:rPr>
              <a:t>immunoglobulines-Ig</a:t>
            </a:r>
            <a:r>
              <a:rPr lang="en-US" sz="2400" dirty="0">
                <a:latin typeface="Palatino Linotype" pitchFamily="18" charset="0"/>
              </a:rPr>
              <a:t>)</a:t>
            </a:r>
          </a:p>
          <a:p>
            <a:r>
              <a:rPr lang="en-US" sz="2400" dirty="0">
                <a:latin typeface="Palatino Linotype" pitchFamily="18" charset="0"/>
              </a:rPr>
              <a:t>the main mediators of the </a:t>
            </a:r>
            <a:r>
              <a:rPr lang="en-US" sz="2400" dirty="0" err="1">
                <a:latin typeface="Palatino Linotype" pitchFamily="18" charset="0"/>
              </a:rPr>
              <a:t>humoral</a:t>
            </a:r>
            <a:r>
              <a:rPr lang="en-US" sz="2400" dirty="0">
                <a:latin typeface="Palatino Linotype" pitchFamily="18" charset="0"/>
              </a:rPr>
              <a:t> immune response</a:t>
            </a:r>
          </a:p>
          <a:p>
            <a:r>
              <a:rPr lang="en-US" sz="2400" dirty="0">
                <a:latin typeface="Palatino Linotype" pitchFamily="18" charset="0"/>
              </a:rPr>
              <a:t> proteins produced by</a:t>
            </a:r>
            <a:r>
              <a:rPr lang="en-US" sz="2400" b="1" dirty="0">
                <a:latin typeface="Palatino Linotype" pitchFamily="18" charset="0"/>
              </a:rPr>
              <a:t> B cells</a:t>
            </a:r>
            <a:r>
              <a:rPr lang="en-US" sz="2400" dirty="0">
                <a:latin typeface="Palatino Linotype" pitchFamily="18" charset="0"/>
              </a:rPr>
              <a:t> in response to microorganisms. </a:t>
            </a:r>
          </a:p>
          <a:p>
            <a:r>
              <a:rPr lang="en-US" sz="2400" dirty="0">
                <a:latin typeface="Palatino Linotype" pitchFamily="18" charset="0"/>
              </a:rPr>
              <a:t>receptors for antigens</a:t>
            </a:r>
          </a:p>
        </p:txBody>
      </p:sp>
      <p:pic>
        <p:nvPicPr>
          <p:cNvPr id="4" name="Picture 3" descr="pla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3429000"/>
            <a:ext cx="40386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6858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Palatino Linotype" pitchFamily="18" charset="0"/>
              </a:rPr>
              <a:t>Antibodies are present in two forms as: </a:t>
            </a:r>
            <a:br>
              <a:rPr lang="en-US" sz="3600" b="1" dirty="0">
                <a:latin typeface="Palatino Linotype" pitchFamily="18" charset="0"/>
              </a:rPr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latin typeface="Palatino Linotype" pitchFamily="18" charset="0"/>
              </a:rPr>
              <a:t> </a:t>
            </a:r>
            <a:r>
              <a:rPr lang="en-US" b="1" dirty="0">
                <a:latin typeface="Palatino Linotype" pitchFamily="18" charset="0"/>
              </a:rPr>
              <a:t>membrane antibodies</a:t>
            </a:r>
            <a:r>
              <a:rPr lang="en-US" dirty="0">
                <a:latin typeface="Palatino Linotype" pitchFamily="18" charset="0"/>
              </a:rPr>
              <a:t>, which function as receptors for antigens. Antigen recognition by antibodies on the surface of specific naive B lymphocytes activates these cells and initiates a </a:t>
            </a:r>
            <a:r>
              <a:rPr lang="en-US" dirty="0" err="1">
                <a:latin typeface="Palatino Linotype" pitchFamily="18" charset="0"/>
              </a:rPr>
              <a:t>humoral</a:t>
            </a:r>
            <a:r>
              <a:rPr lang="en-US" dirty="0">
                <a:latin typeface="Palatino Linotype" pitchFamily="18" charset="0"/>
              </a:rPr>
              <a:t> immune response.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b="1" dirty="0">
                <a:latin typeface="Palatino Linotype" pitchFamily="18" charset="0"/>
              </a:rPr>
              <a:t>secreted antibodies</a:t>
            </a:r>
            <a:r>
              <a:rPr lang="en-US" dirty="0">
                <a:latin typeface="Palatino Linotype" pitchFamily="18" charset="0"/>
              </a:rPr>
              <a:t>, which are present in the circulation, tissues, mucous membranes </a:t>
            </a:r>
          </a:p>
          <a:p>
            <a:pPr>
              <a:buNone/>
            </a:pPr>
            <a:r>
              <a:rPr lang="en-US" dirty="0">
                <a:latin typeface="Palatino Linotype" pitchFamily="18" charset="0"/>
              </a:rPr>
              <a:t>     They bind antigens, neutralize toxins and prevent pathogens from entering and spreading throughout the body. </a:t>
            </a:r>
          </a:p>
          <a:p>
            <a:pPr>
              <a:buNone/>
            </a:pPr>
            <a:r>
              <a:rPr lang="en-US" dirty="0">
                <a:latin typeface="Palatino Linotype" pitchFamily="18" charset="0"/>
              </a:rPr>
              <a:t>      These antibodies bind to antigens and trigger </a:t>
            </a:r>
            <a:r>
              <a:rPr lang="en-US" dirty="0" err="1">
                <a:latin typeface="Palatino Linotype" pitchFamily="18" charset="0"/>
              </a:rPr>
              <a:t>effector</a:t>
            </a:r>
            <a:r>
              <a:rPr lang="en-US" dirty="0">
                <a:latin typeface="Palatino Linotype" pitchFamily="18" charset="0"/>
              </a:rPr>
              <a:t> mechanisms that eliminate antigens. </a:t>
            </a:r>
          </a:p>
          <a:p>
            <a:pPr>
              <a:buNone/>
            </a:pPr>
            <a:r>
              <a:rPr lang="en-US" dirty="0">
                <a:latin typeface="Palatino Linotype" pitchFamily="18" charset="0"/>
              </a:rPr>
              <a:t>      Elimination requires interaction of antibodies with other components of the immune system: the complement system, phagocytes, </a:t>
            </a:r>
            <a:r>
              <a:rPr lang="en-US" dirty="0" err="1">
                <a:latin typeface="Palatino Linotype" pitchFamily="18" charset="0"/>
              </a:rPr>
              <a:t>eosinophils</a:t>
            </a:r>
            <a:r>
              <a:rPr lang="en-US" dirty="0">
                <a:latin typeface="Palatino Linotype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Palatino Linotype" pitchFamily="18" charset="0"/>
              </a:rPr>
              <a:t>Presence and production of antibodies</a:t>
            </a:r>
            <a:br>
              <a:rPr lang="en-US" sz="3200" dirty="0">
                <a:latin typeface="Palatino Linotype" pitchFamily="18" charset="0"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fontScale="62500" lnSpcReduction="20000"/>
          </a:bodyPr>
          <a:lstStyle/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Antibodies are present in all body fluids and on a certain number of cells.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B lymphocytes and plasma cells can only synthesize antibodies.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Plasma cells are cells of the immune system that secrete large amounts of antibodies. They differentiate from B lymphocytes after stimulation by T helper lymphocytes. </a:t>
            </a:r>
          </a:p>
          <a:p>
            <a:endParaRPr lang="en-US" dirty="0">
              <a:latin typeface="Palatino Linotype" pitchFamily="18" charset="0"/>
            </a:endParaRPr>
          </a:p>
          <a:p>
            <a:r>
              <a:rPr lang="en-US" dirty="0">
                <a:latin typeface="Palatino Linotype" pitchFamily="18" charset="0"/>
              </a:rPr>
              <a:t>Secreted antibodies accumulate in the plasma and very often bind to the surface of other </a:t>
            </a:r>
            <a:r>
              <a:rPr lang="en-US" dirty="0" err="1">
                <a:latin typeface="Palatino Linotype" pitchFamily="18" charset="0"/>
              </a:rPr>
              <a:t>effector</a:t>
            </a:r>
            <a:r>
              <a:rPr lang="en-US" dirty="0">
                <a:latin typeface="Palatino Linotype" pitchFamily="18" charset="0"/>
              </a:rPr>
              <a:t> cells of the immune system: mononuclear phagocytes, natural killer cells (NK cells) and mast cells.</a:t>
            </a:r>
          </a:p>
        </p:txBody>
      </p:sp>
      <p:pic>
        <p:nvPicPr>
          <p:cNvPr id="7" name="Picture 6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4800600"/>
            <a:ext cx="4267200" cy="2057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6924</TotalTime>
  <Words>2305</Words>
  <Application>Microsoft Office PowerPoint</Application>
  <PresentationFormat>On-screen Show (4:3)</PresentationFormat>
  <Paragraphs>247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Arial</vt:lpstr>
      <vt:lpstr>Calibri</vt:lpstr>
      <vt:lpstr>Palatino Linotype</vt:lpstr>
      <vt:lpstr>Office Theme</vt:lpstr>
      <vt:lpstr>Monoclonal antibodies</vt:lpstr>
      <vt:lpstr>Questions</vt:lpstr>
      <vt:lpstr>Tasks</vt:lpstr>
      <vt:lpstr>Lesson parts</vt:lpstr>
      <vt:lpstr>…Let us remember</vt:lpstr>
      <vt:lpstr>…Let us remember</vt:lpstr>
      <vt:lpstr>Antibodies</vt:lpstr>
      <vt:lpstr>Antibodies are present in two forms as:  </vt:lpstr>
      <vt:lpstr>Presence and production of antibodies </vt:lpstr>
      <vt:lpstr>Presence and production of antibodies </vt:lpstr>
      <vt:lpstr>Structure of antibody</vt:lpstr>
      <vt:lpstr>Structure of antibody</vt:lpstr>
      <vt:lpstr>Structure of antibody</vt:lpstr>
      <vt:lpstr>Structure of the variable region </vt:lpstr>
      <vt:lpstr>The structure of the constant region </vt:lpstr>
      <vt:lpstr>The structure of the constant region </vt:lpstr>
      <vt:lpstr>PowerPoint Presentation</vt:lpstr>
      <vt:lpstr>Antigen </vt:lpstr>
      <vt:lpstr>Polyclonal antibodies</vt:lpstr>
      <vt:lpstr>Monoclonal antibodies</vt:lpstr>
      <vt:lpstr>Production of monoclonal antibodies</vt:lpstr>
      <vt:lpstr>Production of monoclonal antibodies</vt:lpstr>
      <vt:lpstr>Production of monoclonal antibodies</vt:lpstr>
      <vt:lpstr>Production of monoclonal antibodies</vt:lpstr>
      <vt:lpstr>PowerPoint Presentation</vt:lpstr>
      <vt:lpstr>Production of monoclonal antibodies</vt:lpstr>
      <vt:lpstr>Production of monoclonal antibodies</vt:lpstr>
      <vt:lpstr>PowerPoint Presentation</vt:lpstr>
      <vt:lpstr>Practical application of monoclonal antibodies</vt:lpstr>
      <vt:lpstr>Practical application of monoclonal antibodies</vt:lpstr>
      <vt:lpstr>Practical application of monoclonal antibodies Identification of phenotypic markers unique to particular cell types </vt:lpstr>
      <vt:lpstr>PowerPoint Presentation</vt:lpstr>
      <vt:lpstr>Practical application of monoclonal antibodies</vt:lpstr>
      <vt:lpstr>Practical application of monoclonal antibodies</vt:lpstr>
      <vt:lpstr>Practical application of monoclonal antibodies</vt:lpstr>
      <vt:lpstr>Practical application of monoclonal antibodies</vt:lpstr>
      <vt:lpstr>PowerPoint Presentation</vt:lpstr>
      <vt:lpstr>PowerPoint Presentation</vt:lpstr>
      <vt:lpstr>Practical application of monoclonal antibodies</vt:lpstr>
      <vt:lpstr>Practical application of monoclonal antibodies</vt:lpstr>
      <vt:lpstr>Limitations of monoclonal antibodies</vt:lpstr>
      <vt:lpstr>Chimeric antibody</vt:lpstr>
      <vt:lpstr>Humanized antibodies</vt:lpstr>
      <vt:lpstr>Humanized antibodies</vt:lpstr>
      <vt:lpstr>Fully human monoclonal antibodies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Monoclonal antibodies</dc:title>
  <dc:creator>AB</dc:creator>
  <cp:lastModifiedBy>ivanjovanovic77@gmail.com</cp:lastModifiedBy>
  <cp:revision>19</cp:revision>
  <dcterms:created xsi:type="dcterms:W3CDTF">2023-09-18T19:15:19Z</dcterms:created>
  <dcterms:modified xsi:type="dcterms:W3CDTF">2023-09-25T05:25:51Z</dcterms:modified>
</cp:coreProperties>
</file>